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62" y="58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presProps" Target="presProps.xml"  /><Relationship Id="rId4" Type="http://schemas.openxmlformats.org/officeDocument/2006/relationships/slide" Target="slides/slide3.xml"  /><Relationship Id="rId40" Type="http://schemas.openxmlformats.org/officeDocument/2006/relationships/viewProps" Target="viewProps.xml"  /><Relationship Id="rId41" Type="http://schemas.openxmlformats.org/officeDocument/2006/relationships/theme" Target="theme/theme1.xml"  /><Relationship Id="rId42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49B8D-276F-4195-A835-169233E22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69930-EE88-4D65-9BFE-4B3E26DD6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8CCB1D-197C-4048-8AE8-897F8429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5A4A6-9324-44C6-BAE6-E40F21948041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3CCD78-0C13-40C8-A4B7-2614B9D28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11E5B2-CD7E-4E9C-B7A0-157A6B2A8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8163-C5F3-4027-8253-0D0D2715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29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678BE-D5C2-4D0B-A692-9CF9F498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B40AC2-60C4-414E-9FE2-864012DD63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961EAB-7D17-4BAA-A818-4CBCFBCF1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5A4A6-9324-44C6-BAE6-E40F21948041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08590B-93C9-4592-BFD0-332925CC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666673-87B3-4DFC-B41C-3761241E3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8163-C5F3-4027-8253-0D0D2715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136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E0685C-F1D4-4F65-B387-3E671CE66A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3E914A-18D7-45D6-8DD6-E3FEA590B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CE752E-696C-4365-AC8D-A6143851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5A4A6-9324-44C6-BAE6-E40F21948041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2E0FC0-DFF9-4EE7-B35C-482DBE684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4600BA-5A3A-444A-95C9-32923752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8163-C5F3-4027-8253-0D0D2715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976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B3208-12BD-4CDB-8CAA-7CA2C6530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246424-C52D-4237-898C-6AE01916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A5EF54-B981-4478-AA33-841DBB0A7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5A4A6-9324-44C6-BAE6-E40F21948041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E3800E-B4FC-470B-BE2E-FB3098241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9EC010-636F-4B1A-ADCC-ECDD92ED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8163-C5F3-4027-8253-0D0D2715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713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9E0E3-F81E-44F7-925C-67005B75D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419544-2271-4979-90DC-601E92DEE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AAD484-CE45-4016-A6A9-980A0A111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5A4A6-9324-44C6-BAE6-E40F21948041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AB08B8-1A74-43AD-BA16-D5D2ED8F3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789A08-E662-4116-B1AC-1EBB7FA0B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8163-C5F3-4027-8253-0D0D2715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374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87597-D74D-4E44-AC4A-058A42CF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045E96-9C8C-4735-83A9-0ED8174DDA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4CC87C-82C3-4842-A3B6-B74D70104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F02EF8-56A6-48B6-8EB3-0F1A89FB1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5A4A6-9324-44C6-BAE6-E40F21948041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534034-78DE-4DD3-9158-0B437AA61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DC2FC4-7953-4A35-9945-44C2639E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8163-C5F3-4027-8253-0D0D2715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84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6ACD4-2EDA-413B-BA87-B8E78CEEC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E29CE0-9E7B-4790-AF30-6140F0CD5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036B49-9F2C-4EE0-B201-4D88533EF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A399E4-2DC9-4A89-94F5-4D541689F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82996E-D274-4FFA-A8C7-D9E69B881F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F598FD-A715-4BA6-88DD-E5FF29A0A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5A4A6-9324-44C6-BAE6-E40F21948041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DE446C-8439-41D1-942A-99924F01F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BB1B40-E383-4FF7-A91C-FD033DC6B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8163-C5F3-4027-8253-0D0D2715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27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3F8FEA-6089-4D56-897E-8A23A1F9A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9C8D4D-AF9B-4B6D-B767-3F3DD1A06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5A4A6-9324-44C6-BAE6-E40F21948041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D62C23-AEDF-4698-93FD-5CABFD36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9F0365-E3C4-4A47-88B8-95DE06055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8163-C5F3-4027-8253-0D0D2715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94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E80EC2-508F-419A-B32A-D3E3261D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5A4A6-9324-44C6-BAE6-E40F21948041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8BD1E6-AD6F-4E7F-8292-0EE732FF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70D49D-C468-431B-8C46-266632BD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8163-C5F3-4027-8253-0D0D2715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04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57647-781A-4124-929E-BE391FBBE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F345F5-3636-45CB-B729-89B42F9B6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20976C-5C83-4A34-A4D9-4BB2CC12BB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DD2991-4C37-4488-B789-D6963E8CC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5A4A6-9324-44C6-BAE6-E40F21948041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2E00C4-51E6-42AA-9BCE-817E4BF3E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D43C20-F002-410A-B16D-BC5DB73E6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8163-C5F3-4027-8253-0D0D2715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295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62C30-7494-4A91-ACE4-424EB1D1D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763FA4-9C86-4F6B-8498-24032B541F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5F9284-4605-4D59-9A4B-207FC5CCE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31DFA0-768F-48EC-9316-AB83556B3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5A4A6-9324-44C6-BAE6-E40F21948041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9A100D-E227-4C98-9E7E-76E65A66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D0C84F-FDF0-4CB1-9B99-41C1B202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8163-C5F3-4027-8253-0D0D2715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58447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CE589B-B2C0-43F2-90FE-AF9A84F4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7AAF28-838C-43F8-9BAF-6725A55FF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2E29FE-ACBC-4E07-A4BA-D85E7515C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5A4A6-9324-44C6-BAE6-E40F21948041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71F9C7-2B10-4117-9537-FD1962EC0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862C9-459E-47B3-AA0E-36431D52E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B8163-C5F3-4027-8253-0D0D2715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86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5065395" y="2552700"/>
            <a:ext cx="2061210" cy="2061210"/>
          </a:xfrm>
          <a:prstGeom prst="rect">
            <a:avLst/>
          </a:prstGeom>
        </p:spPr>
      </p:pic>
      <p:graphicFrame>
        <p:nvGraphicFramePr>
          <p:cNvPr id="6" name=""/>
          <p:cNvGraphicFramePr>
            <a:graphicFrameLocks noGrp="1"/>
          </p:cNvGraphicFramePr>
          <p:nvPr/>
        </p:nvGraphicFramePr>
        <p:xfrm>
          <a:off x="3770312" y="5005916"/>
          <a:ext cx="4651375" cy="7416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30313"/>
                <a:gridCol w="3421062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성 명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선상원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학 번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201507046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50030" y="19050"/>
            <a:ext cx="4339590" cy="2459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rot="19164836">
            <a:off x="-1781173" y="-765496"/>
            <a:ext cx="5343525" cy="2781300"/>
          </a:xfrm>
          <a:prstGeom prst="triangle">
            <a:avLst>
              <a:gd name="adj" fmla="val 50000"/>
            </a:avLst>
          </a:prstGeom>
          <a:solidFill>
            <a:srgbClr val="f4e5b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"/>
          <p:cNvSpPr txBox="1"/>
          <p:nvPr/>
        </p:nvSpPr>
        <p:spPr>
          <a:xfrm>
            <a:off x="2319812" y="1147320"/>
            <a:ext cx="8952550" cy="4480050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ko-KR" b="1" i="0" u="none" strike="noStrike" mc:Ignorable="hp" hp:hslEmbossed="0"/>
              <a:t>회원가입</a:t>
            </a:r>
            <a:endParaRPr xmlns:mc="http://schemas.openxmlformats.org/markup-compatibility/2006" xmlns:hp="http://schemas.haansoft.com/office/presentation/8.0" lang="ko-KR" b="1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회원가입을 진행하며 일반 회원과 사업자 회원으로 구분한다.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일반 회원은 상품을 구매하는 회원을 일컫는다.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사업자 회원은 상품을 판매하는 회원을 일컫는다.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일반 회원은 아이디, 비밀번호, 이름, 전화번호, 우편번호, 주소를 입력받는다.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사업자 회원은 사업자등록증, 아이디, 비밀번호, 사업체명, 전화번호, 우편번호,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/>
              <a:t>    </a:t>
            </a: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주소, 지갑 주소, 데스니테이션 태그(Bithumb 한정)를 입력받는다.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사업자 회원의 가입화면은 개발하지 않는다.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데스니테이션 태그란 빗썸에서 제공하는 회원 개개인의 지갑 주소로써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모든 회원은 같은 지갑 주소를 가지며 데스니테이션 태그로 회원을 구분한다.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05765"/>
            <a:ext cx="2219949" cy="629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rot="19164836">
            <a:off x="-1781173" y="-765496"/>
            <a:ext cx="5343525" cy="2781300"/>
          </a:xfrm>
          <a:prstGeom prst="triangle">
            <a:avLst>
              <a:gd name="adj" fmla="val 50000"/>
            </a:avLst>
          </a:prstGeom>
          <a:solidFill>
            <a:srgbClr val="f4e5b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"/>
          <p:cNvSpPr txBox="1"/>
          <p:nvPr/>
        </p:nvSpPr>
        <p:spPr>
          <a:xfrm>
            <a:off x="2319812" y="1147320"/>
            <a:ext cx="8952550" cy="2289300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ko-KR" b="1" i="0" u="none" strike="noStrike" mc:Ignorable="hp" hp:hslEmbossed="0"/>
              <a:t>로그인</a:t>
            </a:r>
            <a:endParaRPr xmlns:mc="http://schemas.openxmlformats.org/markup-compatibility/2006" xmlns:hp="http://schemas.haansoft.com/office/presentation/8.0" lang="ko-KR" b="1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로그인 페이지를 통해 로그인을 진행한다.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로그인 시, 아이디와 비밀번호를 입력해야 한다.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로그인 성공 시, 메인 화면으로 이동한다.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로그인 실패 시, 아이디 또는 비밀번호가 틀렸다는 에러 메시지를 출력한다.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05765"/>
            <a:ext cx="2219949" cy="629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rot="19164836">
            <a:off x="-1781173" y="-765496"/>
            <a:ext cx="5343525" cy="2781300"/>
          </a:xfrm>
          <a:prstGeom prst="triangle">
            <a:avLst>
              <a:gd name="adj" fmla="val 50000"/>
            </a:avLst>
          </a:prstGeom>
          <a:solidFill>
            <a:srgbClr val="f4e5b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"/>
          <p:cNvSpPr txBox="1"/>
          <p:nvPr/>
        </p:nvSpPr>
        <p:spPr>
          <a:xfrm>
            <a:off x="2215036" y="1128270"/>
            <a:ext cx="9552626" cy="4041899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ko-KR" b="1" i="0" u="none" strike="noStrike" mc:Ignorable="hp" hp:hslEmbossed="0"/>
              <a:t> 거래 시스템</a:t>
            </a:r>
            <a:endParaRPr xmlns:mc="http://schemas.openxmlformats.org/markup-compatibility/2006" xmlns:hp="http://schemas.haansoft.com/office/presentation/8.0" lang="ko-KR" b="1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기본적으로 Bithumb API를 활용하여 거래를 진행한다.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수많은 암호화 화폐 중에서 리플 암호화 화폐를 사용한다.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Public API 중 orderbook 정보를 활용하여 현재 리플이 거래되는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/>
              <a:t>    </a:t>
            </a: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금액을 파악한다.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판매자가 정해놓은 금액으로 계산하여 리플 금액을 측정한다.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타 쇼핑몰과의 경쟁력을 위해 모든 가격은 10% 할인된 가격으로 판매한다.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사용자가 원하는 물품과 수량을 지정한 후, 주문을 원하는 경우 개발자의 정보가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/>
              <a:t>    </a:t>
            </a: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담긴 QR코드와 지갑 주소, 데스니테이션 태그, 입금해야 할 코인을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/>
              <a:t> </a:t>
            </a: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화면에 제공한다.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05765"/>
            <a:ext cx="2219949" cy="629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rot="19164836">
            <a:off x="-1781173" y="-765496"/>
            <a:ext cx="5343525" cy="2781300"/>
          </a:xfrm>
          <a:prstGeom prst="triangle">
            <a:avLst>
              <a:gd name="adj" fmla="val 50000"/>
            </a:avLst>
          </a:prstGeom>
          <a:solidFill>
            <a:srgbClr val="f4e5b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"/>
          <p:cNvSpPr txBox="1"/>
          <p:nvPr/>
        </p:nvSpPr>
        <p:spPr>
          <a:xfrm>
            <a:off x="2215036" y="1128270"/>
            <a:ext cx="9552626" cy="316560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거래 시스템</a:t>
            </a:r>
            <a:endParaRPr xmlns:mc="http://schemas.openxmlformats.org/markup-compatibility/2006" xmlns:hp="http://schemas.haansoft.com/office/presentation/8.0" kumimoji="0" 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사용자는 Bithumb 모바일 애플리케이션을 통해 개발자의 지갑주소로 일치하는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금액을 전송한 후 완료 버튼을 클릭하면 가주문 상태로 등록된다.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개발자는 10분 주기로 Private API 중 Transaction 정보를 활용하여 개발자의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지갑 주소 거래 내용을 확인한다.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Transaction 정보에서 회원이 입금한 코인금액이 존재하면 해당 가주문을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입금 완료 주문으로 변경시키고 해당 물품 판매자에게 상품 출고를 요청한다.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05765"/>
            <a:ext cx="2219949" cy="629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rot="19164836">
            <a:off x="-1781173" y="-765496"/>
            <a:ext cx="5343525" cy="2781300"/>
          </a:xfrm>
          <a:prstGeom prst="triangle">
            <a:avLst>
              <a:gd name="adj" fmla="val 50000"/>
            </a:avLst>
          </a:prstGeom>
          <a:solidFill>
            <a:srgbClr val="f4e5b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"/>
          <p:cNvSpPr txBox="1"/>
          <p:nvPr/>
        </p:nvSpPr>
        <p:spPr>
          <a:xfrm>
            <a:off x="2215036" y="1128270"/>
            <a:ext cx="9552626" cy="404190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익명성 문제</a:t>
            </a:r>
            <a:endParaRPr xmlns:mc="http://schemas.openxmlformats.org/markup-compatibility/2006" xmlns:hp="http://schemas.haansoft.com/office/presentation/8.0" kumimoji="0" 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암호화 화폐끼리의 거래에 있어서 보통 TXID 코드가 발급되며 해당 코드를 통해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자신의 코인 지갑에 들어오는 암호화 화폐의 출처를 알아낼 수 있다.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거래소(Bithumb)을 통한 거래의 경우 지갑 주소가 거래소를 가리키기 때문에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회원 개인 거래의 TXID 코드는 발급되지 않는다.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TXID 코드가 발급되지 않기에 Private API 중 Transaction 정보를 활용해도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개발자의 지갑에 송금되는 코인을 추적하기 어려우므로 익명성의 문제가 발생한다.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한 명씩 진행되는 사이트라면 문제가 없겠지만 동시에 여러 사용자가 동일한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상품과 수량을 선택하여 같은 금액을 전송할 경우 문제가 발생한다.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05765"/>
            <a:ext cx="2219949" cy="629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rot="19164836">
            <a:off x="-1781173" y="-765496"/>
            <a:ext cx="5343525" cy="2781300"/>
          </a:xfrm>
          <a:prstGeom prst="triangle">
            <a:avLst>
              <a:gd name="adj" fmla="val 50000"/>
            </a:avLst>
          </a:prstGeom>
          <a:solidFill>
            <a:srgbClr val="f4e5b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"/>
          <p:cNvSpPr txBox="1"/>
          <p:nvPr/>
        </p:nvSpPr>
        <p:spPr>
          <a:xfrm>
            <a:off x="2215036" y="1128270"/>
            <a:ext cx="9552626" cy="360375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익명성 문제</a:t>
            </a:r>
            <a:endParaRPr xmlns:mc="http://schemas.openxmlformats.org/markup-compatibility/2006" xmlns:hp="http://schemas.haansoft.com/office/presentation/8.0" kumimoji="0" 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이러한 익명성의 문제를 해결하고자 알고리즘을 개발하였으며, 해당 알고리즘은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상품마다 소수점 5자리의 난수를 생성하여 계산하는 방식을 사용했다.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21코인의 상품을 선택했을 경우 21.01234의 난수가 발생하며 난수는 0.1 미만으로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지정하여 사용자가 부담을 느끼지 못할 금액으로 처리한다.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이러한 난수를 생성시킴으로써 회원들의 암호화 화폐 송금을 구별한다.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난수를 통해 회원을 구별하므로 잘못된 금액을 기재한 회원이 발생할 경우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개발자가 직접 확인하여 금액이 비슷한 경우 완료 처리를 진행한다.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05765"/>
            <a:ext cx="2219949" cy="629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674" y="766856"/>
            <a:ext cx="10764766" cy="5324287"/>
          </a:xfrm>
          <a:prstGeom prst="rect">
            <a:avLst/>
          </a:prstGeom>
        </p:spPr>
      </p:pic>
      <p:sp>
        <p:nvSpPr>
          <p:cNvPr id="2" name=""/>
          <p:cNvSpPr/>
          <p:nvPr/>
        </p:nvSpPr>
        <p:spPr>
          <a:xfrm rot="19164836">
            <a:off x="-1781173" y="-765496"/>
            <a:ext cx="5343525" cy="2781300"/>
          </a:xfrm>
          <a:prstGeom prst="triangle">
            <a:avLst>
              <a:gd name="adj" fmla="val 50000"/>
            </a:avLst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443864"/>
            <a:ext cx="2616237" cy="5054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rot="19164836">
            <a:off x="-1781173" y="-765496"/>
            <a:ext cx="5343525" cy="2781300"/>
          </a:xfrm>
          <a:prstGeom prst="triangle">
            <a:avLst>
              <a:gd name="adj" fmla="val 50000"/>
            </a:avLst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11" name=""/>
          <p:cNvGraphicFramePr>
            <a:graphicFrameLocks noGrp="1"/>
          </p:cNvGraphicFramePr>
          <p:nvPr/>
        </p:nvGraphicFramePr>
        <p:xfrm>
          <a:off x="2489200" y="1576387"/>
          <a:ext cx="8347724" cy="376237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116315"/>
                <a:gridCol w="1461317"/>
                <a:gridCol w="491820"/>
                <a:gridCol w="582931"/>
                <a:gridCol w="569361"/>
                <a:gridCol w="2125980"/>
              </a:tblGrid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Attribute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Data Type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PK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NN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FK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i="0" u="none" strike="noStrike" mc:Ignorable="hp" hp:hslEmbossed="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xmlns:mc="http://schemas.openxmlformats.org/markup-compatibility/2006" xmlns:hp="http://schemas.haansoft.com/office/presentation/8.0" lang="EN-US" i="0" u="none" strike="noStrike" mc:Ignorable="hp" hp:hslEmbossed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아이디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PASSWORD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NAME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이름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PHONE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전화번호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POSTCODE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우편번호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ADDRESS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주소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GHOST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탈퇴여부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TIMESTAMP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가입일자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506730"/>
            <a:ext cx="2430816" cy="503595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74697" y="400050"/>
            <a:ext cx="740698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rot="19164836">
            <a:off x="-1781173" y="-765496"/>
            <a:ext cx="5343525" cy="2781300"/>
          </a:xfrm>
          <a:prstGeom prst="triangle">
            <a:avLst>
              <a:gd name="adj" fmla="val 50000"/>
            </a:avLst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11" name=""/>
          <p:cNvGraphicFramePr>
            <a:graphicFrameLocks noGrp="1"/>
          </p:cNvGraphicFramePr>
          <p:nvPr/>
        </p:nvGraphicFramePr>
        <p:xfrm>
          <a:off x="2489200" y="1576387"/>
          <a:ext cx="8347724" cy="450405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116315"/>
                <a:gridCol w="1461317"/>
                <a:gridCol w="491820"/>
                <a:gridCol w="582931"/>
                <a:gridCol w="569361"/>
                <a:gridCol w="2125980"/>
              </a:tblGrid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Attribute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Data Type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PK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NN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FK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i="0" u="none" strike="noStrike" mc:Ignorable="hp" hp:hslEmbossed="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xmlns:mc="http://schemas.openxmlformats.org/markup-compatibility/2006" xmlns:hp="http://schemas.haansoft.com/office/presentation/8.0" lang="EN-US" i="0" u="none" strike="noStrike" mc:Ignorable="hp" hp:hslEmbossed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LICENSEE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사업자등록번호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아이디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PASSWORD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NAME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이름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PHONE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전화번호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POSTCODE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우편번호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ADDRESS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주소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WALLET_ADDRESS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지갑주소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DESTINATIONTAG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데스티네이션 태그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GHOST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탈퇴여부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TIMESTAMP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가입일자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506730"/>
            <a:ext cx="2430816" cy="503595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76600" y="472440"/>
            <a:ext cx="7275057" cy="550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rot="19164836">
            <a:off x="-1781173" y="-765496"/>
            <a:ext cx="5343525" cy="2781300"/>
          </a:xfrm>
          <a:prstGeom prst="triangle">
            <a:avLst>
              <a:gd name="adj" fmla="val 50000"/>
            </a:avLst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11" name=""/>
          <p:cNvGraphicFramePr>
            <a:graphicFrameLocks noGrp="1"/>
          </p:cNvGraphicFramePr>
          <p:nvPr/>
        </p:nvGraphicFramePr>
        <p:xfrm>
          <a:off x="2489200" y="1576387"/>
          <a:ext cx="8347724" cy="116649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116315"/>
                <a:gridCol w="1461317"/>
                <a:gridCol w="491820"/>
                <a:gridCol w="582931"/>
                <a:gridCol w="569361"/>
                <a:gridCol w="2125980"/>
              </a:tblGrid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Attribute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Data Type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PK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NN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FK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i="0" u="none" strike="noStrike" mc:Ignorable="hp" hp:hslEmbossed="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xmlns:mc="http://schemas.openxmlformats.org/markup-compatibility/2006" xmlns:hp="http://schemas.haansoft.com/office/presentation/8.0" lang="EN-US" i="0" u="none" strike="noStrike" mc:Ignorable="hp" hp:hslEmbossed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CATEGORY_CODE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카테고리 코드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CATEGORY_NAME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카테고리명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506730"/>
            <a:ext cx="2430816" cy="503595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55646" y="501014"/>
            <a:ext cx="7271383" cy="563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91914" y="520175"/>
            <a:ext cx="4408171" cy="5817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rot="19164836">
            <a:off x="-1781173" y="-765496"/>
            <a:ext cx="5343525" cy="2781300"/>
          </a:xfrm>
          <a:prstGeom prst="triangle">
            <a:avLst>
              <a:gd name="adj" fmla="val 50000"/>
            </a:avLst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11" name=""/>
          <p:cNvGraphicFramePr>
            <a:graphicFrameLocks noGrp="1"/>
          </p:cNvGraphicFramePr>
          <p:nvPr/>
        </p:nvGraphicFramePr>
        <p:xfrm>
          <a:off x="2489200" y="1576387"/>
          <a:ext cx="8347724" cy="153733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116315"/>
                <a:gridCol w="1461317"/>
                <a:gridCol w="491820"/>
                <a:gridCol w="582931"/>
                <a:gridCol w="569361"/>
                <a:gridCol w="2125980"/>
              </a:tblGrid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Attribute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Data Type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PK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NN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FK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i="0" u="none" strike="noStrike" mc:Ignorable="hp" hp:hslEmbossed="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xmlns:mc="http://schemas.openxmlformats.org/markup-compatibility/2006" xmlns:hp="http://schemas.haansoft.com/office/presentation/8.0" lang="EN-US" i="0" u="none" strike="noStrike" mc:Ignorable="hp" hp:hslEmbossed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DELIVERY_CODE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택배업체 코드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DELIVERY_NAME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택배업체명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DELIVERY_PHONE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ko-KR" alt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택배업체 전화번호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506730"/>
            <a:ext cx="2430816" cy="503595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11829" y="474344"/>
            <a:ext cx="7351473" cy="4991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rot="19164836">
            <a:off x="-1781173" y="-765496"/>
            <a:ext cx="5343525" cy="2781300"/>
          </a:xfrm>
          <a:prstGeom prst="triangle">
            <a:avLst>
              <a:gd name="adj" fmla="val 50000"/>
            </a:avLst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11" name=""/>
          <p:cNvGraphicFramePr>
            <a:graphicFrameLocks noGrp="1"/>
          </p:cNvGraphicFramePr>
          <p:nvPr/>
        </p:nvGraphicFramePr>
        <p:xfrm>
          <a:off x="2489200" y="1576387"/>
          <a:ext cx="8347724" cy="487489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116315"/>
                <a:gridCol w="1461317"/>
                <a:gridCol w="491820"/>
                <a:gridCol w="582931"/>
                <a:gridCol w="569361"/>
                <a:gridCol w="2125980"/>
              </a:tblGrid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Attribute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Data Type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PK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NN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FK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i="0" u="none" strike="noStrike" mc:Ignorable="hp" hp:hslEmbossed="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xmlns:mc="http://schemas.openxmlformats.org/markup-compatibility/2006" xmlns:hp="http://schemas.haansoft.com/office/presentation/8.0" lang="EN-US" i="0" u="none" strike="noStrike" mc:Ignorable="hp" hp:hslEmbossed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PRODUCT_NUM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상품번호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LICENSEE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사업자등록번호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CATEGORY_CODE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카테고리 코드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DELIVERY_CODE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택배업체 코드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PRODUCT_NAME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상품명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PRODUCT_AMOUNT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상품수량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PRODUCT_PRICE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상품가격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DELIVERY_PRICE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배송가격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DELIVERY_PRICE_MAX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무료배송가격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DELIVERY_IF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무료배송여부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INTRO_IMG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인트로 이미지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MAIN_IMG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 이미지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506730"/>
            <a:ext cx="2430816" cy="503595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93746" y="422910"/>
            <a:ext cx="7858580" cy="6305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rot="19164836">
            <a:off x="-1781173" y="-765496"/>
            <a:ext cx="5343525" cy="2781300"/>
          </a:xfrm>
          <a:prstGeom prst="triangle">
            <a:avLst>
              <a:gd name="adj" fmla="val 50000"/>
            </a:avLst>
          </a:prstGeom>
          <a:solidFill>
            <a:srgbClr val="d8be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11" name=""/>
          <p:cNvGraphicFramePr>
            <a:graphicFrameLocks noGrp="1"/>
          </p:cNvGraphicFramePr>
          <p:nvPr/>
        </p:nvGraphicFramePr>
        <p:xfrm>
          <a:off x="2489200" y="1576387"/>
          <a:ext cx="8347724" cy="524573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116315"/>
                <a:gridCol w="1461317"/>
                <a:gridCol w="491820"/>
                <a:gridCol w="582931"/>
                <a:gridCol w="569361"/>
                <a:gridCol w="2125980"/>
              </a:tblGrid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Attribute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Data Type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PK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NN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FK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i="0" u="none" strike="noStrike" mc:Ignorable="hp" hp:hslEmbossed="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xmlns:mc="http://schemas.openxmlformats.org/markup-compatibility/2006" xmlns:hp="http://schemas.haansoft.com/office/presentation/8.0" lang="EN-US" i="0" u="none" strike="noStrike" mc:Ignorable="hp" hp:hslEmbossed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ORDER_NUM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주문번호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아이디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PRODUCT_NUM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O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상품번호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AMOUNT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수량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PRICE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DOUBLE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금액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NAME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이름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PHONE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전화번호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POSTCODE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우편번호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ADDRESS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주소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MEMO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배송요청사항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DEPOSIT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입금여부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DELIVER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상품출고여부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TIMESTAMP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주문일자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506730"/>
            <a:ext cx="2430816" cy="503595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62325" y="455295"/>
            <a:ext cx="7456101" cy="6134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rot="19164836">
            <a:off x="-1781173" y="-765496"/>
            <a:ext cx="5343525" cy="2781300"/>
          </a:xfrm>
          <a:prstGeom prst="triangle">
            <a:avLst>
              <a:gd name="adj" fmla="val 50000"/>
            </a:avLst>
          </a:prstGeom>
          <a:solidFill>
            <a:srgbClr val="ffceb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14" name=""/>
          <p:cNvGraphicFramePr>
            <a:graphicFrameLocks noGrp="1"/>
          </p:cNvGraphicFramePr>
          <p:nvPr/>
        </p:nvGraphicFramePr>
        <p:xfrm>
          <a:off x="2574925" y="1119716"/>
          <a:ext cx="8127999" cy="55626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613958"/>
                <a:gridCol w="1680633"/>
                <a:gridCol w="4833408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Folder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PHP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파일명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파일 설명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index.php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 페이지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connect.php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데이터베이스 연동 페이지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top.php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상단 로고 페이지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xcoin_api_client.php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Bithumb REST API </a:t>
                      </a: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 페이지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members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loginCheck.php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 로그인 페이지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members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logoutCheck.php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 로그아웃 페이지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members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signup.php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회원가입 페이지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members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signupForm.php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회원가입 입력 페이지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inc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config.php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데이터베이스 연동 페이지 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inc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functions.php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로그인 </a:t>
                      </a: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AJAX </a:t>
                      </a: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통신 페이지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order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orderAction.php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등록 페이지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order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orderList.php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 주문 리스트 페이지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products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productDetail.php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상세 페이지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products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productsList.php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리스트 페이지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527685"/>
            <a:ext cx="2559685" cy="49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rot="19164836">
            <a:off x="-1781173" y="-765496"/>
            <a:ext cx="5343525" cy="2781300"/>
          </a:xfrm>
          <a:prstGeom prst="triangle">
            <a:avLst>
              <a:gd name="adj" fmla="val 50000"/>
            </a:avLst>
          </a:prstGeom>
          <a:solidFill>
            <a:srgbClr val="ffceb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14" name=""/>
          <p:cNvGraphicFramePr>
            <a:graphicFrameLocks noGrp="1"/>
          </p:cNvGraphicFramePr>
          <p:nvPr/>
        </p:nvGraphicFramePr>
        <p:xfrm>
          <a:off x="2574925" y="1119716"/>
          <a:ext cx="8127999" cy="18542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613958"/>
                <a:gridCol w="1680633"/>
                <a:gridCol w="4833408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Folder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PHP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파일명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파일 설명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admin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index.php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 메인 페이지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admin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deposit.php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 입금 완료 주문 리스트 페이지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admin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deliver.php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 상품 출고 주문 리스트 페이지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admin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refresh.php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입금 확인 여부 판단 페이지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527685"/>
            <a:ext cx="2559685" cy="49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rot="19164836">
            <a:off x="-1781173" y="-765496"/>
            <a:ext cx="5343525" cy="2781300"/>
          </a:xfrm>
          <a:prstGeom prst="triangle">
            <a:avLst>
              <a:gd name="adj" fmla="val 50000"/>
            </a:avLst>
          </a:prstGeom>
          <a:solidFill>
            <a:srgbClr val="ffceb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245" y="504824"/>
            <a:ext cx="1600199" cy="571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/>
          <p:nvPr/>
        </p:nvSpPr>
        <p:spPr>
          <a:xfrm>
            <a:off x="4133850" y="2343150"/>
            <a:ext cx="876299" cy="142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4181476" y="2781300"/>
            <a:ext cx="1685924" cy="342899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rot="19164836">
            <a:off x="-1781173" y="-765496"/>
            <a:ext cx="5343525" cy="2781300"/>
          </a:xfrm>
          <a:prstGeom prst="triangle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"/>
          <p:cNvSpPr txBox="1"/>
          <p:nvPr/>
        </p:nvSpPr>
        <p:spPr>
          <a:xfrm>
            <a:off x="2266948" y="1661671"/>
            <a:ext cx="9149717" cy="387997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b="1"/>
              <a:t>배경</a:t>
            </a:r>
            <a:r>
              <a:rPr lang="en-US" altLang="ko-KR" b="1"/>
              <a:t>(Background)</a:t>
            </a:r>
            <a:endParaRPr lang="en-US" altLang="ko-KR" b="1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/>
              <a:t>제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4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차 산업 혁명으로 인해 현재 사용되는 화폐보다 블록체인이 배경인 암호화 화폐가</a:t>
            </a:r>
            <a:endParaRPr xmlns:mc="http://schemas.openxmlformats.org/markup-compatibility/2006" xmlns:hp="http://schemas.haansoft.com/office/presentation/8.0" b="0" i="0" u="none" strike="noStrike" mc:Ignorable="hp" hp:hslEmbossed="0"/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/>
              <a:t>    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가까운 미래에 활성화될 것을 예측했다</a:t>
            </a:r>
            <a:endParaRPr xmlns:mc="http://schemas.openxmlformats.org/markup-compatibility/2006" xmlns:hp="http://schemas.haansoft.com/office/presentation/8.0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/>
              <a:t>암호화 화폐는 현재 화폐와는 달리 위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/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변조가 사실상 불가능한 구조로</a:t>
            </a:r>
            <a:endParaRPr xmlns:mc="http://schemas.openxmlformats.org/markup-compatibility/2006" xmlns:hp="http://schemas.haansoft.com/office/presentation/8.0" b="0" i="0" u="none" strike="noStrike" mc:Ignorable="hp" hp:hslEmbossed="0"/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/>
              <a:t>    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이루어져 있으므로 은행이나 제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3 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자의 개입이 없어도 진본임을 보증할 수 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/>
              <a:t>암호화 화폐의 사용처가 불분명하며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계속해서 유실되는 암호화 화폐를 막고자</a:t>
            </a:r>
            <a:endParaRPr xmlns:mc="http://schemas.openxmlformats.org/markup-compatibility/2006" xmlns:hp="http://schemas.haansoft.com/office/presentation/8.0" b="0" i="0" u="none" strike="noStrike" mc:Ignorable="hp" hp:hslEmbossed="0"/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/>
              <a:t>    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개발하게 되었다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Bithumb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에서도 빗썸 캐시로 물품을 주문할 수 있지만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암호화 화폐끼리의 거래는</a:t>
            </a:r>
            <a:endParaRPr xmlns:mc="http://schemas.openxmlformats.org/markup-compatibility/2006" xmlns:hp="http://schemas.haansoft.com/office/presentation/8.0" b="0" i="0" u="none" strike="noStrike" mc:Ignorable="hp" hp:hslEmbossed="0"/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/>
              <a:t>    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현재 제공되지 않는다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96239"/>
            <a:ext cx="2676456" cy="531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/>
          <p:nvPr/>
        </p:nvSpPr>
        <p:spPr>
          <a:xfrm>
            <a:off x="5791200" y="2314575"/>
            <a:ext cx="3362324" cy="200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"/>
          <p:cNvSpPr/>
          <p:nvPr/>
        </p:nvSpPr>
        <p:spPr>
          <a:xfrm>
            <a:off x="4714875" y="3429000"/>
            <a:ext cx="3562350" cy="2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관리자 페이지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관리자 페이지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관리자 페이지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관리자 페이지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rot="19164836">
            <a:off x="-1781173" y="-765496"/>
            <a:ext cx="5343525" cy="2781300"/>
          </a:xfrm>
          <a:prstGeom prst="triangle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"/>
          <p:cNvSpPr txBox="1"/>
          <p:nvPr/>
        </p:nvSpPr>
        <p:spPr>
          <a:xfrm>
            <a:off x="2319812" y="1880746"/>
            <a:ext cx="7552375" cy="1851149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1" i="0" u="none" strike="noStrike" mc:Ignorable="hp" hp:hslEmbossed="0"/>
              <a:t>목적</a:t>
            </a:r>
            <a:r>
              <a:rPr xmlns:mc="http://schemas.openxmlformats.org/markup-compatibility/2006" xmlns:hp="http://schemas.haansoft.com/office/presentation/8.0" lang="EN-US" b="1" i="0" u="none" strike="noStrike" mc:Ignorable="hp" hp:hslEmbossed="0"/>
              <a:t>/</a:t>
            </a:r>
            <a:r>
              <a:rPr xmlns:mc="http://schemas.openxmlformats.org/markup-compatibility/2006" xmlns:hp="http://schemas.haansoft.com/office/presentation/8.0" b="1" i="0" u="none" strike="noStrike" mc:Ignorable="hp" hp:hslEmbossed="0"/>
              <a:t>목표</a:t>
            </a:r>
            <a:r>
              <a:rPr xmlns:mc="http://schemas.openxmlformats.org/markup-compatibility/2006" xmlns:hp="http://schemas.haansoft.com/office/presentation/8.0" lang="EN-US" b="1" i="0" u="none" strike="noStrike" mc:Ignorable="hp" hp:hslEmbossed="0"/>
              <a:t>(Objectives)</a:t>
            </a:r>
            <a:endParaRPr xmlns:mc="http://schemas.openxmlformats.org/markup-compatibility/2006" xmlns:hp="http://schemas.haansoft.com/office/presentation/8.0" lang="EN-US" b="1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Bithumb API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를 활용하여 거래 시스템을 개발한다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/>
              <a:t>사용하는 암호화 화폐는 리플로 선정한다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/>
              <a:t>웹 사이트에서 제공하는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QR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코드를 통해 간편하게 거래를 성사시킨다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96239"/>
            <a:ext cx="2676456" cy="531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rot="19164836">
            <a:off x="-1781173" y="-765496"/>
            <a:ext cx="5343525" cy="2781300"/>
          </a:xfrm>
          <a:prstGeom prst="triangle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"/>
          <p:cNvSpPr txBox="1"/>
          <p:nvPr/>
        </p:nvSpPr>
        <p:spPr>
          <a:xfrm>
            <a:off x="2272186" y="1061596"/>
            <a:ext cx="9628826" cy="5804024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1" i="0" u="none" strike="noStrike" mc:Ignorable="hp" hp:hslEmbossed="0"/>
              <a:t>범위</a:t>
            </a:r>
            <a:r>
              <a:rPr xmlns:mc="http://schemas.openxmlformats.org/markup-compatibility/2006" xmlns:hp="http://schemas.haansoft.com/office/presentation/8.0" lang="EN-US" b="1" i="0" u="none" strike="noStrike" mc:Ignorable="hp" hp:hslEmbossed="0"/>
              <a:t>(Scope)</a:t>
            </a:r>
            <a:endParaRPr xmlns:mc="http://schemas.openxmlformats.org/markup-compatibility/2006" xmlns:hp="http://schemas.haansoft.com/office/presentation/8.0" lang="EN-US" b="1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암호화 화폐를 이용한 거래 시스템 알고리즘이 주목적이며 해당 기능을 구현할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/>
              <a:t>    </a:t>
            </a: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정도의 범위까지만 개발을 진행한다.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주 거래는 빗썸을 통해 진행되며 빗썸이 아니더라도 거래를 진행할 수 있다.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각각의 판매자들은 해당 웹 사이트에서 제공하는 ‘공간’을 구매할 수 있다.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/>
              <a:t>‘</a:t>
            </a: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공간’이란 구매자들에게 보이는 상품 리스트를 의미한다.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판매자 회원의 데이터베이스는 존재하지만 구현하는 기능은 따로 개발하지 않는다.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사용자는 원하는 물품과 수량을 정한 후, 결제가 진행되는 화면에서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/>
              <a:t>    </a:t>
            </a: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웹 사이트에 제공되는 QR코드를 통해 암호화 화폐를 입금하면 주문이 완료된다.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각각의 암호화 화폐거래는 개발자를 중심으로 이루어지며, 개발자는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/>
              <a:t>    </a:t>
            </a: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매달 2회(1일, 16일)에 판매자에게 거래된 암호화 화폐를 전송한다.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개발자는 한 달(30일)간 모인 암호화 화폐의 60%를 판매하고 이익을 남긴다.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남은 40%의 암호화 화폐는 환급 및 기타 상황에 대비하여 남겨둔다.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96239"/>
            <a:ext cx="2676456" cy="531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rot="19164836">
            <a:off x="-1781173" y="-765496"/>
            <a:ext cx="5343525" cy="2781300"/>
          </a:xfrm>
          <a:prstGeom prst="triangle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"/>
          <p:cNvSpPr txBox="1"/>
          <p:nvPr/>
        </p:nvSpPr>
        <p:spPr>
          <a:xfrm>
            <a:off x="2319812" y="1147321"/>
            <a:ext cx="7552376" cy="1851149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1" i="0" u="none" strike="noStrike" mc:Ignorable="hp" hp:hslEmbossed="0"/>
              <a:t>접근방법(Approach)</a:t>
            </a:r>
            <a:endParaRPr xmlns:mc="http://schemas.openxmlformats.org/markup-compatibility/2006" xmlns:hp="http://schemas.haansoft.com/office/presentation/8.0" lang="en-US" b="1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Apache PHP 7.2</a:t>
            </a:r>
            <a:endParaRPr xmlns:mc="http://schemas.openxmlformats.org/markup-compatibility/2006" xmlns:hp="http://schemas.haansoft.com/office/presentation/8.0" lang="en-US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MySQL 5.5</a:t>
            </a:r>
            <a:endParaRPr xmlns:mc="http://schemas.openxmlformats.org/markup-compatibility/2006" xmlns:hp="http://schemas.haansoft.com/office/presentation/8.0" lang="en-US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Bithumb REST API</a:t>
            </a:r>
            <a:endParaRPr xmlns:mc="http://schemas.openxmlformats.org/markup-compatibility/2006" xmlns:hp="http://schemas.haansoft.com/office/presentation/8.0" lang="en-US" b="0" i="0" u="none" strike="noStrike" mc:Ignorable="hp" hp:hslEmbossed="0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96239"/>
            <a:ext cx="2676456" cy="531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rot="19164836">
            <a:off x="-1781173" y="-765496"/>
            <a:ext cx="5343525" cy="2781300"/>
          </a:xfrm>
          <a:prstGeom prst="triangle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3624736" y="177676"/>
            <a:ext cx="7552376" cy="668032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작업계획(Workplan)</a:t>
            </a:r>
            <a:endParaRPr xmlns:mc="http://schemas.openxmlformats.org/markup-compatibility/2006" xmlns:hp="http://schemas.haansoft.com/office/presentation/8.0" kumimoji="0" 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분석 : 방법론 추론 &amp; API 학습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09/10(화) ~ 09/24(화)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사용자 인터페이스 설계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09/25(수) ~ 10/04(금)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데이터베이스 설계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10/05(토) ~ 10/16(수)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프로그램 설계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10/17(목) ~ 10/28(월)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시스템 구현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11/04(월) ~ 12/06(금)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테스트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12/07(토) ~ 12/12(목)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배포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12/13(금)</a:t>
            </a:r>
            <a:endParaRPr xmlns:mc="http://schemas.openxmlformats.org/markup-compatibility/2006" xmlns:hp="http://schemas.haansoft.com/office/presentation/8.0" kumimoji="0" 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96239"/>
            <a:ext cx="2676456" cy="531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rot="19164836">
            <a:off x="-1781173" y="-765496"/>
            <a:ext cx="5343525" cy="2781300"/>
          </a:xfrm>
          <a:prstGeom prst="triangle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"/>
          <p:cNvSpPr txBox="1"/>
          <p:nvPr/>
        </p:nvSpPr>
        <p:spPr>
          <a:xfrm>
            <a:off x="2319812" y="1147321"/>
            <a:ext cx="8952550" cy="3165599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1" i="0" u="none" strike="noStrike" mc:Ignorable="hp" hp:hslEmbossed="0"/>
              <a:t>비용/기대효과(Cost/Benefit)</a:t>
            </a:r>
            <a:endParaRPr xmlns:mc="http://schemas.openxmlformats.org/markup-compatibility/2006" xmlns:hp="http://schemas.haansoft.com/office/presentation/8.0" lang="en-US" b="1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현재 법적으로 암호화 화폐의 거래에 세금이 적용되지 않으므로 개발자와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/>
              <a:t>    </a:t>
            </a: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판매자는 더욱 많은 이익을 남길 수 있다.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세금이 적용되지 않기 때문에 사용자는 타 쇼핑몰보다 저렴한 가격에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/>
              <a:t>    </a:t>
            </a: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상품을 주문할 수 있다.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주 사용처가 불분명했던 암호화 화폐로 다양한 물품을 구매하며 사용처를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/>
              <a:t>    </a:t>
            </a: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넓힐 수 있다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96239"/>
            <a:ext cx="2676456" cy="531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rot="19164836">
            <a:off x="-1781173" y="-765496"/>
            <a:ext cx="5343525" cy="2781300"/>
          </a:xfrm>
          <a:prstGeom prst="triangle">
            <a:avLst>
              <a:gd name="adj" fmla="val 50000"/>
            </a:avLst>
          </a:prstGeom>
          <a:solidFill>
            <a:srgbClr val="f4e5b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"/>
          <p:cNvSpPr txBox="1"/>
          <p:nvPr/>
        </p:nvSpPr>
        <p:spPr>
          <a:xfrm>
            <a:off x="2319812" y="1147321"/>
            <a:ext cx="8952550" cy="2727449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ko-KR" b="1" i="0" u="none" strike="noStrike" mc:Ignorable="hp" hp:hslEmbossed="0"/>
              <a:t>메뉴의 구성</a:t>
            </a:r>
            <a:endParaRPr xmlns:mc="http://schemas.openxmlformats.org/markup-compatibility/2006" xmlns:hp="http://schemas.haansoft.com/office/presentation/8.0" lang="ko-KR" b="1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판매하는 물품으로써 패션의류/잡화, 문구/오피스, 식품, 주방용품, 생활용품이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/>
              <a:t>    </a:t>
            </a: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존재한다.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개발 과정에서는 식품만을 취급한다.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25704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식품에는 과일, 생수/음료, 커피/원두/차, 과자/간식, 면/통조림/가공식품이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/>
              <a:t>    </a:t>
            </a: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존재한다.</a:t>
            </a:r>
            <a:endParaRPr xmlns:mc="http://schemas.openxmlformats.org/markup-compatibility/2006" xmlns:hp="http://schemas.haansoft.com/office/presentation/8.0" lang="ko-KR" b="0" i="0" u="none" strike="noStrike" mc:Ignorable="hp" hp:hslEmbossed="0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05765"/>
            <a:ext cx="2219949" cy="629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916</ep:Words>
  <ep:PresentationFormat>와이드스크린</ep:PresentationFormat>
  <ep:Paragraphs>110</ep:Paragraphs>
  <ep:Slides>37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ep:HeadingPairs>
  <ep:TitlesOfParts>
    <vt:vector size="3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2019-11-16T12:55:40.000</dcterms:created>
  <dc:creator>선 상원</dc:creator>
  <cp:lastModifiedBy>sangw</cp:lastModifiedBy>
  <dcterms:modified xsi:type="dcterms:W3CDTF">2019-11-26T06:01:08.972</dcterms:modified>
  <cp:revision>97</cp:revision>
  <dc:title>PowerPoint 프레젠테이션</dc:title>
  <cp:version/>
</cp:coreProperties>
</file>